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 id="2147483756" r:id="rId2"/>
  </p:sldMasterIdLst>
  <p:sldIdLst>
    <p:sldId id="256" r:id="rId3"/>
    <p:sldId id="257" r:id="rId4"/>
    <p:sldId id="258" r:id="rId5"/>
    <p:sldId id="264" r:id="rId6"/>
    <p:sldId id="265" r:id="rId7"/>
    <p:sldId id="259" r:id="rId8"/>
    <p:sldId id="260" r:id="rId9"/>
    <p:sldId id="261" r:id="rId10"/>
    <p:sldId id="262" r:id="rId11"/>
    <p:sldId id="263" r:id="rId12"/>
    <p:sldId id="266" r:id="rId13"/>
    <p:sldId id="267" r:id="rId14"/>
    <p:sldId id="268" r:id="rId15"/>
    <p:sldId id="269" r:id="rId16"/>
    <p:sldId id="270"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eg>
</file>

<file path=ppt/media/image2.png>
</file>

<file path=ppt/media/image3.jpeg>
</file>

<file path=ppt/media/image4.png>
</file>

<file path=ppt/media/image5.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01234844-C4AA-406B-993A-9F38BBE644C8}" type="datetimeFigureOut">
              <a:rPr lang="en-US" smtClean="0"/>
              <a:t>9/29/2021</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42254739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234844-C4AA-406B-993A-9F38BBE644C8}" type="datetimeFigureOut">
              <a:rPr lang="en-US" smtClean="0"/>
              <a:t>9/29/2021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556788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234844-C4AA-406B-993A-9F38BBE644C8}" type="datetimeFigureOut">
              <a:rPr lang="en-US" smtClean="0"/>
              <a:t>9/29/2021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18795792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234844-C4AA-406B-993A-9F38BBE644C8}" type="datetimeFigureOut">
              <a:rPr lang="en-US" smtClean="0"/>
              <a:t>9/29/2021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3C3E34-E57D-4867-B020-624CC94F1DA5}"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4681184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234844-C4AA-406B-993A-9F38BBE644C8}" type="datetimeFigureOut">
              <a:rPr lang="en-US" smtClean="0"/>
              <a:t>9/29/2021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18273833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1234844-C4AA-406B-993A-9F38BBE644C8}" type="datetimeFigureOut">
              <a:rPr lang="en-US" smtClean="0"/>
              <a:t>9/29/2021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37326355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1234844-C4AA-406B-993A-9F38BBE644C8}" type="datetimeFigureOut">
              <a:rPr lang="en-US" smtClean="0"/>
              <a:t>9/29/2021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15060901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1234844-C4AA-406B-993A-9F38BBE644C8}" type="datetimeFigureOut">
              <a:rPr lang="en-US" smtClean="0"/>
              <a:t>9/29/2021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34819103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1234844-C4AA-406B-993A-9F38BBE644C8}" type="datetimeFigureOut">
              <a:rPr lang="en-US" smtClean="0"/>
              <a:t>9/29/2021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32776944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8066F-A8BC-49CD-96C0-3A30639FF2B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E931D80-8674-426A-B847-380546AD928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99A9163-9472-4C07-8DF7-C31FEE615F68}"/>
              </a:ext>
            </a:extLst>
          </p:cNvPr>
          <p:cNvSpPr>
            <a:spLocks noGrp="1"/>
          </p:cNvSpPr>
          <p:nvPr>
            <p:ph type="dt" sz="half" idx="10"/>
          </p:nvPr>
        </p:nvSpPr>
        <p:spPr/>
        <p:txBody>
          <a:bodyPr/>
          <a:lstStyle/>
          <a:p>
            <a:fld id="{01234844-C4AA-406B-993A-9F38BBE644C8}" type="datetimeFigureOut">
              <a:rPr lang="en-US" smtClean="0"/>
              <a:t>9/29/2021</a:t>
            </a:fld>
            <a:endParaRPr lang="en-US"/>
          </a:p>
        </p:txBody>
      </p:sp>
      <p:sp>
        <p:nvSpPr>
          <p:cNvPr id="5" name="Footer Placeholder 4">
            <a:extLst>
              <a:ext uri="{FF2B5EF4-FFF2-40B4-BE49-F238E27FC236}">
                <a16:creationId xmlns:a16="http://schemas.microsoft.com/office/drawing/2014/main" id="{F6FCBED4-F389-4DA2-B460-71F24F8476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850744-D644-4B14-B0B7-64722FDF4AAF}"/>
              </a:ext>
            </a:extLst>
          </p:cNvPr>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6786616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2DE4A-A236-4AE7-BB9F-B4B35FA1596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462F96-70B4-41D5-A116-906F875230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2FB40A-24D0-4991-A4A8-414D47AEE1C7}"/>
              </a:ext>
            </a:extLst>
          </p:cNvPr>
          <p:cNvSpPr>
            <a:spLocks noGrp="1"/>
          </p:cNvSpPr>
          <p:nvPr>
            <p:ph type="dt" sz="half" idx="10"/>
          </p:nvPr>
        </p:nvSpPr>
        <p:spPr/>
        <p:txBody>
          <a:bodyPr/>
          <a:lstStyle/>
          <a:p>
            <a:fld id="{01234844-C4AA-406B-993A-9F38BBE644C8}" type="datetimeFigureOut">
              <a:rPr lang="en-US" smtClean="0"/>
              <a:t>9/29/2021</a:t>
            </a:fld>
            <a:endParaRPr lang="en-US"/>
          </a:p>
        </p:txBody>
      </p:sp>
      <p:sp>
        <p:nvSpPr>
          <p:cNvPr id="5" name="Footer Placeholder 4">
            <a:extLst>
              <a:ext uri="{FF2B5EF4-FFF2-40B4-BE49-F238E27FC236}">
                <a16:creationId xmlns:a16="http://schemas.microsoft.com/office/drawing/2014/main" id="{EE1C0415-59B1-4F51-8788-26780F53D3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0CE341-4D05-4B97-B875-EF180E65DD33}"/>
              </a:ext>
            </a:extLst>
          </p:cNvPr>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5487830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1234844-C4AA-406B-993A-9F38BBE644C8}" type="datetimeFigureOut">
              <a:rPr lang="en-US" smtClean="0"/>
              <a:t>9/29/2021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400575774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896B1-771C-4D89-A22B-74921786374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82ACCFD-CB0E-4204-B31F-42D0F4E3259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C949B50-3110-4FE8-B0D9-9E5EB899E26A}"/>
              </a:ext>
            </a:extLst>
          </p:cNvPr>
          <p:cNvSpPr>
            <a:spLocks noGrp="1"/>
          </p:cNvSpPr>
          <p:nvPr>
            <p:ph type="dt" sz="half" idx="10"/>
          </p:nvPr>
        </p:nvSpPr>
        <p:spPr/>
        <p:txBody>
          <a:bodyPr/>
          <a:lstStyle/>
          <a:p>
            <a:fld id="{01234844-C4AA-406B-993A-9F38BBE644C8}" type="datetimeFigureOut">
              <a:rPr lang="en-US" smtClean="0"/>
              <a:t>9/29/2021</a:t>
            </a:fld>
            <a:endParaRPr lang="en-US"/>
          </a:p>
        </p:txBody>
      </p:sp>
      <p:sp>
        <p:nvSpPr>
          <p:cNvPr id="5" name="Footer Placeholder 4">
            <a:extLst>
              <a:ext uri="{FF2B5EF4-FFF2-40B4-BE49-F238E27FC236}">
                <a16:creationId xmlns:a16="http://schemas.microsoft.com/office/drawing/2014/main" id="{83FB0EF5-7C6C-434A-8BB5-5CA3416909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197B1E-6638-4E4A-8557-C1F8213287AE}"/>
              </a:ext>
            </a:extLst>
          </p:cNvPr>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144897693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29855-5B17-4089-95F6-C0D74A3A4B9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4AEE5C6-465C-432F-8740-79A2B6F35A3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04197FD-1E72-4758-833A-0FF825C8033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62F417A-3C47-43C8-A730-D15EC8D71C5D}"/>
              </a:ext>
            </a:extLst>
          </p:cNvPr>
          <p:cNvSpPr>
            <a:spLocks noGrp="1"/>
          </p:cNvSpPr>
          <p:nvPr>
            <p:ph type="dt" sz="half" idx="10"/>
          </p:nvPr>
        </p:nvSpPr>
        <p:spPr/>
        <p:txBody>
          <a:bodyPr/>
          <a:lstStyle/>
          <a:p>
            <a:fld id="{01234844-C4AA-406B-993A-9F38BBE644C8}" type="datetimeFigureOut">
              <a:rPr lang="en-US" smtClean="0"/>
              <a:t>9/29/2021</a:t>
            </a:fld>
            <a:endParaRPr lang="en-US"/>
          </a:p>
        </p:txBody>
      </p:sp>
      <p:sp>
        <p:nvSpPr>
          <p:cNvPr id="6" name="Footer Placeholder 5">
            <a:extLst>
              <a:ext uri="{FF2B5EF4-FFF2-40B4-BE49-F238E27FC236}">
                <a16:creationId xmlns:a16="http://schemas.microsoft.com/office/drawing/2014/main" id="{109B25AE-3978-452A-9089-6E4D3BFC9A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1E856A-7667-4A42-AD88-B9A88F83308B}"/>
              </a:ext>
            </a:extLst>
          </p:cNvPr>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17234672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0B221-BE03-4E81-8332-D1D10D925DD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52CE971-1924-4423-95E1-F2F360EE0BF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5F04864-79F5-4973-A3A7-477DDFFA08A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2B487E0-F592-42F5-BF60-A86D6383FCC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485CB68-10BE-4DFB-B172-3B39DB7448A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6321012-53B7-4101-A068-B176098289E9}"/>
              </a:ext>
            </a:extLst>
          </p:cNvPr>
          <p:cNvSpPr>
            <a:spLocks noGrp="1"/>
          </p:cNvSpPr>
          <p:nvPr>
            <p:ph type="dt" sz="half" idx="10"/>
          </p:nvPr>
        </p:nvSpPr>
        <p:spPr/>
        <p:txBody>
          <a:bodyPr/>
          <a:lstStyle/>
          <a:p>
            <a:fld id="{01234844-C4AA-406B-993A-9F38BBE644C8}" type="datetimeFigureOut">
              <a:rPr lang="en-US" smtClean="0"/>
              <a:t>9/29/2021</a:t>
            </a:fld>
            <a:endParaRPr lang="en-US"/>
          </a:p>
        </p:txBody>
      </p:sp>
      <p:sp>
        <p:nvSpPr>
          <p:cNvPr id="8" name="Footer Placeholder 7">
            <a:extLst>
              <a:ext uri="{FF2B5EF4-FFF2-40B4-BE49-F238E27FC236}">
                <a16:creationId xmlns:a16="http://schemas.microsoft.com/office/drawing/2014/main" id="{6DCF557D-7BA3-44F0-AB0C-477F0A15412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6634358-B330-4C3C-81B3-5A2400126E92}"/>
              </a:ext>
            </a:extLst>
          </p:cNvPr>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254172054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D6F69-7D0B-45C9-8E64-A68C81B5633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B8B60AE-2E28-43F6-B486-1E5A7D18E10D}"/>
              </a:ext>
            </a:extLst>
          </p:cNvPr>
          <p:cNvSpPr>
            <a:spLocks noGrp="1"/>
          </p:cNvSpPr>
          <p:nvPr>
            <p:ph type="dt" sz="half" idx="10"/>
          </p:nvPr>
        </p:nvSpPr>
        <p:spPr/>
        <p:txBody>
          <a:bodyPr/>
          <a:lstStyle/>
          <a:p>
            <a:fld id="{01234844-C4AA-406B-993A-9F38BBE644C8}" type="datetimeFigureOut">
              <a:rPr lang="en-US" smtClean="0"/>
              <a:t>9/29/2021</a:t>
            </a:fld>
            <a:endParaRPr lang="en-US"/>
          </a:p>
        </p:txBody>
      </p:sp>
      <p:sp>
        <p:nvSpPr>
          <p:cNvPr id="4" name="Footer Placeholder 3">
            <a:extLst>
              <a:ext uri="{FF2B5EF4-FFF2-40B4-BE49-F238E27FC236}">
                <a16:creationId xmlns:a16="http://schemas.microsoft.com/office/drawing/2014/main" id="{BA891A14-CB0D-42B0-BAE5-651321F9999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5011A2-5D4B-4542-B9C6-30FCF65BFEC3}"/>
              </a:ext>
            </a:extLst>
          </p:cNvPr>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242017719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368D8DF-B05D-43E2-B938-ABF1235A0AD7}"/>
              </a:ext>
            </a:extLst>
          </p:cNvPr>
          <p:cNvSpPr>
            <a:spLocks noGrp="1"/>
          </p:cNvSpPr>
          <p:nvPr>
            <p:ph type="dt" sz="half" idx="10"/>
          </p:nvPr>
        </p:nvSpPr>
        <p:spPr/>
        <p:txBody>
          <a:bodyPr/>
          <a:lstStyle/>
          <a:p>
            <a:fld id="{01234844-C4AA-406B-993A-9F38BBE644C8}" type="datetimeFigureOut">
              <a:rPr lang="en-US" smtClean="0"/>
              <a:t>9/29/2021</a:t>
            </a:fld>
            <a:endParaRPr lang="en-US"/>
          </a:p>
        </p:txBody>
      </p:sp>
      <p:sp>
        <p:nvSpPr>
          <p:cNvPr id="3" name="Footer Placeholder 2">
            <a:extLst>
              <a:ext uri="{FF2B5EF4-FFF2-40B4-BE49-F238E27FC236}">
                <a16:creationId xmlns:a16="http://schemas.microsoft.com/office/drawing/2014/main" id="{A3ABB7A8-8DB5-4A53-9B89-FAA917249AD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5980BC-7278-4947-A946-A9442F480620}"/>
              </a:ext>
            </a:extLst>
          </p:cNvPr>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412752495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CF848-E0AF-40B3-BA92-C992E13B8A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0CBBC77-D1EA-48AB-8A89-F02CFA76175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237CC35-F12F-44BE-AE4D-F8A2625914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A02C6E-09B4-42E2-8348-6FC58F069E40}"/>
              </a:ext>
            </a:extLst>
          </p:cNvPr>
          <p:cNvSpPr>
            <a:spLocks noGrp="1"/>
          </p:cNvSpPr>
          <p:nvPr>
            <p:ph type="dt" sz="half" idx="10"/>
          </p:nvPr>
        </p:nvSpPr>
        <p:spPr/>
        <p:txBody>
          <a:bodyPr/>
          <a:lstStyle/>
          <a:p>
            <a:fld id="{01234844-C4AA-406B-993A-9F38BBE644C8}" type="datetimeFigureOut">
              <a:rPr lang="en-US" smtClean="0"/>
              <a:t>9/29/2021</a:t>
            </a:fld>
            <a:endParaRPr lang="en-US"/>
          </a:p>
        </p:txBody>
      </p:sp>
      <p:sp>
        <p:nvSpPr>
          <p:cNvPr id="6" name="Footer Placeholder 5">
            <a:extLst>
              <a:ext uri="{FF2B5EF4-FFF2-40B4-BE49-F238E27FC236}">
                <a16:creationId xmlns:a16="http://schemas.microsoft.com/office/drawing/2014/main" id="{6EC75A9F-4068-4355-BA34-798FAC8DB3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2D2502-CE3C-484C-844F-E3BDF86B2655}"/>
              </a:ext>
            </a:extLst>
          </p:cNvPr>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24181681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30EDE-1267-4F04-A7F0-250E3C8623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FA5B874-EBD0-4CAF-98DA-671662BDCD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3560581-5CF0-4F1E-8425-67D410B0DF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482209-CBA2-4B4A-BDC7-74579F5E1445}"/>
              </a:ext>
            </a:extLst>
          </p:cNvPr>
          <p:cNvSpPr>
            <a:spLocks noGrp="1"/>
          </p:cNvSpPr>
          <p:nvPr>
            <p:ph type="dt" sz="half" idx="10"/>
          </p:nvPr>
        </p:nvSpPr>
        <p:spPr/>
        <p:txBody>
          <a:bodyPr/>
          <a:lstStyle/>
          <a:p>
            <a:fld id="{01234844-C4AA-406B-993A-9F38BBE644C8}" type="datetimeFigureOut">
              <a:rPr lang="en-US" smtClean="0"/>
              <a:t>9/29/2021</a:t>
            </a:fld>
            <a:endParaRPr lang="en-US"/>
          </a:p>
        </p:txBody>
      </p:sp>
      <p:sp>
        <p:nvSpPr>
          <p:cNvPr id="6" name="Footer Placeholder 5">
            <a:extLst>
              <a:ext uri="{FF2B5EF4-FFF2-40B4-BE49-F238E27FC236}">
                <a16:creationId xmlns:a16="http://schemas.microsoft.com/office/drawing/2014/main" id="{41B4346C-5970-473B-BBCD-3D75C7A0C9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395880-33C7-4042-B970-BA4D7D2A5CCE}"/>
              </a:ext>
            </a:extLst>
          </p:cNvPr>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390453628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C3DB-0C8D-459F-8EEA-5C1711BE9E3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A7A19E3-B53A-4708-93A9-DD044BCD2E2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E804FB-C444-4E6B-B035-83617F9F3B30}"/>
              </a:ext>
            </a:extLst>
          </p:cNvPr>
          <p:cNvSpPr>
            <a:spLocks noGrp="1"/>
          </p:cNvSpPr>
          <p:nvPr>
            <p:ph type="dt" sz="half" idx="10"/>
          </p:nvPr>
        </p:nvSpPr>
        <p:spPr/>
        <p:txBody>
          <a:bodyPr/>
          <a:lstStyle/>
          <a:p>
            <a:fld id="{01234844-C4AA-406B-993A-9F38BBE644C8}" type="datetimeFigureOut">
              <a:rPr lang="en-US" smtClean="0"/>
              <a:t>9/29/2021</a:t>
            </a:fld>
            <a:endParaRPr lang="en-US"/>
          </a:p>
        </p:txBody>
      </p:sp>
      <p:sp>
        <p:nvSpPr>
          <p:cNvPr id="5" name="Footer Placeholder 4">
            <a:extLst>
              <a:ext uri="{FF2B5EF4-FFF2-40B4-BE49-F238E27FC236}">
                <a16:creationId xmlns:a16="http://schemas.microsoft.com/office/drawing/2014/main" id="{C8FA20A9-CB57-4E5B-A001-13ECAF13D8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8BD0FC-A3C9-4CAE-8132-E8F9A422C363}"/>
              </a:ext>
            </a:extLst>
          </p:cNvPr>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181989214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E784861-A459-4179-84BC-530D6C6016E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DB4B914-D10A-42AD-84F2-3978B569FB1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A836B8-9D4B-4CEA-8CAE-1F537957CA59}"/>
              </a:ext>
            </a:extLst>
          </p:cNvPr>
          <p:cNvSpPr>
            <a:spLocks noGrp="1"/>
          </p:cNvSpPr>
          <p:nvPr>
            <p:ph type="dt" sz="half" idx="10"/>
          </p:nvPr>
        </p:nvSpPr>
        <p:spPr/>
        <p:txBody>
          <a:bodyPr/>
          <a:lstStyle/>
          <a:p>
            <a:fld id="{01234844-C4AA-406B-993A-9F38BBE644C8}" type="datetimeFigureOut">
              <a:rPr lang="en-US" smtClean="0"/>
              <a:t>9/29/2021</a:t>
            </a:fld>
            <a:endParaRPr lang="en-US"/>
          </a:p>
        </p:txBody>
      </p:sp>
      <p:sp>
        <p:nvSpPr>
          <p:cNvPr id="5" name="Footer Placeholder 4">
            <a:extLst>
              <a:ext uri="{FF2B5EF4-FFF2-40B4-BE49-F238E27FC236}">
                <a16:creationId xmlns:a16="http://schemas.microsoft.com/office/drawing/2014/main" id="{1517BD77-361F-4341-91D8-4F0EED34D1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C117B9-7B24-4EAA-B28F-EDA03C63E7AB}"/>
              </a:ext>
            </a:extLst>
          </p:cNvPr>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22280986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1234844-C4AA-406B-993A-9F38BBE644C8}" type="datetimeFigureOut">
              <a:rPr lang="en-US" smtClean="0"/>
              <a:t>9/29/2021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16011327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1234844-C4AA-406B-993A-9F38BBE644C8}" type="datetimeFigureOut">
              <a:rPr lang="en-US" smtClean="0"/>
              <a:t>9/29/2021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25755150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1234844-C4AA-406B-993A-9F38BBE644C8}" type="datetimeFigureOut">
              <a:rPr lang="en-US" smtClean="0"/>
              <a:t>9/29/2021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2407620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1234844-C4AA-406B-993A-9F38BBE644C8}" type="datetimeFigureOut">
              <a:rPr lang="en-US" smtClean="0"/>
              <a:t>9/29/2021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3148383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1234844-C4AA-406B-993A-9F38BBE644C8}" type="datetimeFigureOut">
              <a:rPr lang="en-US" smtClean="0"/>
              <a:t>9/29/2021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26993538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234844-C4AA-406B-993A-9F38BBE644C8}" type="datetimeFigureOut">
              <a:rPr lang="en-US" smtClean="0"/>
              <a:t>9/29/2021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10644152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234844-C4AA-406B-993A-9F38BBE644C8}" type="datetimeFigureOut">
              <a:rPr lang="en-US" smtClean="0"/>
              <a:t>9/29/2021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32451513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1234844-C4AA-406B-993A-9F38BBE644C8}" type="datetimeFigureOut">
              <a:rPr lang="en-US" smtClean="0"/>
              <a:t>9/29/2021</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73C3E34-E57D-4867-B020-624CC94F1DA5}" type="slidenum">
              <a:rPr lang="en-US" smtClean="0"/>
              <a:t>‹#›</a:t>
            </a:fld>
            <a:endParaRPr lang="en-US"/>
          </a:p>
        </p:txBody>
      </p:sp>
    </p:spTree>
    <p:extLst>
      <p:ext uri="{BB962C8B-B14F-4D97-AF65-F5344CB8AC3E}">
        <p14:creationId xmlns:p14="http://schemas.microsoft.com/office/powerpoint/2010/main" val="1916035994"/>
      </p:ext>
    </p:extLst>
  </p:cSld>
  <p:clrMap bg1="dk1" tx1="lt1" bg2="dk2" tx2="lt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 id="2147483752" r:id="rId14"/>
    <p:sldLayoutId id="2147483753" r:id="rId15"/>
    <p:sldLayoutId id="2147483754" r:id="rId16"/>
    <p:sldLayoutId id="2147483755"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5AF3A1-0D0A-4842-97AA-FFA8869723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6CF9D28-6D2F-4DF4-8168-85BA8CEBA1D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03E7DC-04A2-4284-8243-47C8560F743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234844-C4AA-406B-993A-9F38BBE644C8}" type="datetimeFigureOut">
              <a:rPr lang="en-US" smtClean="0"/>
              <a:t>9/29/2021</a:t>
            </a:fld>
            <a:endParaRPr lang="en-US"/>
          </a:p>
        </p:txBody>
      </p:sp>
      <p:sp>
        <p:nvSpPr>
          <p:cNvPr id="5" name="Footer Placeholder 4">
            <a:extLst>
              <a:ext uri="{FF2B5EF4-FFF2-40B4-BE49-F238E27FC236}">
                <a16:creationId xmlns:a16="http://schemas.microsoft.com/office/drawing/2014/main" id="{79C77D6B-741D-4379-85A4-857654E5F8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B1ADEFE-B72E-4484-ADDA-32DEBAD41A8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3C3E34-E57D-4867-B020-624CC94F1DA5}" type="slidenum">
              <a:rPr lang="en-US" smtClean="0"/>
              <a:t>‹#›</a:t>
            </a:fld>
            <a:endParaRPr lang="en-US"/>
          </a:p>
        </p:txBody>
      </p:sp>
    </p:spTree>
    <p:extLst>
      <p:ext uri="{BB962C8B-B14F-4D97-AF65-F5344CB8AC3E}">
        <p14:creationId xmlns:p14="http://schemas.microsoft.com/office/powerpoint/2010/main" val="2367167666"/>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8F2AC69-5774-4E09-90D1-E94CDF0BD483}"/>
              </a:ext>
            </a:extLst>
          </p:cNvPr>
          <p:cNvSpPr txBox="1"/>
          <p:nvPr/>
        </p:nvSpPr>
        <p:spPr>
          <a:xfrm>
            <a:off x="0" y="1886709"/>
            <a:ext cx="5897217" cy="2123658"/>
          </a:xfrm>
          <a:prstGeom prst="rect">
            <a:avLst/>
          </a:prstGeom>
          <a:noFill/>
        </p:spPr>
        <p:txBody>
          <a:bodyPr wrap="square" rtlCol="0">
            <a:spAutoFit/>
          </a:bodyPr>
          <a:lstStyle/>
          <a:p>
            <a:pPr algn="ctr"/>
            <a:r>
              <a:rPr lang="en-US" sz="6600" b="1" dirty="0">
                <a:solidFill>
                  <a:srgbClr val="002060"/>
                </a:solidFill>
              </a:rPr>
              <a:t>MUSHROOM CLASSIFICATION</a:t>
            </a:r>
          </a:p>
        </p:txBody>
      </p:sp>
      <p:pic>
        <p:nvPicPr>
          <p:cNvPr id="3" name="Picture 2">
            <a:extLst>
              <a:ext uri="{FF2B5EF4-FFF2-40B4-BE49-F238E27FC236}">
                <a16:creationId xmlns:a16="http://schemas.microsoft.com/office/drawing/2014/main" id="{FAEA3047-413D-417F-BD11-466184CE0E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97217" y="0"/>
            <a:ext cx="6294783" cy="6858000"/>
          </a:xfrm>
          <a:prstGeom prst="rect">
            <a:avLst/>
          </a:prstGeom>
        </p:spPr>
      </p:pic>
    </p:spTree>
    <p:extLst>
      <p:ext uri="{BB962C8B-B14F-4D97-AF65-F5344CB8AC3E}">
        <p14:creationId xmlns:p14="http://schemas.microsoft.com/office/powerpoint/2010/main" val="5785590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85D5675-0EB6-49A6-A937-6494C86F1792}"/>
              </a:ext>
            </a:extLst>
          </p:cNvPr>
          <p:cNvSpPr>
            <a:spLocks noGrp="1"/>
          </p:cNvSpPr>
          <p:nvPr>
            <p:ph idx="1"/>
          </p:nvPr>
        </p:nvSpPr>
        <p:spPr>
          <a:xfrm>
            <a:off x="1143000" y="1043538"/>
            <a:ext cx="10134600" cy="4257331"/>
          </a:xfrm>
        </p:spPr>
        <p:txBody>
          <a:bodyPr>
            <a:normAutofit/>
          </a:bodyPr>
          <a:lstStyle/>
          <a:p>
            <a:pPr marL="0" indent="0" rtl="0" fontAlgn="base">
              <a:spcBef>
                <a:spcPts val="0"/>
              </a:spcBef>
              <a:spcAft>
                <a:spcPts val="0"/>
              </a:spcAft>
              <a:buNone/>
            </a:pPr>
            <a:r>
              <a:rPr lang="en-US" sz="4500" b="1" i="0" u="none" strike="noStrike" dirty="0">
                <a:solidFill>
                  <a:schemeClr val="bg1"/>
                </a:solidFill>
                <a:effectLst/>
              </a:rPr>
              <a:t>Prediction</a:t>
            </a:r>
          </a:p>
          <a:p>
            <a:pPr marL="0" indent="0" rtl="0" fontAlgn="base">
              <a:spcBef>
                <a:spcPts val="0"/>
              </a:spcBef>
              <a:spcAft>
                <a:spcPts val="0"/>
              </a:spcAft>
              <a:buNone/>
            </a:pPr>
            <a:endParaRPr lang="en-US" b="0" i="0" u="none" strike="noStrike" dirty="0">
              <a:solidFill>
                <a:schemeClr val="bg1"/>
              </a:solidFill>
              <a:effectLst/>
            </a:endParaRPr>
          </a:p>
          <a:p>
            <a:pPr rtl="0" fontAlgn="base">
              <a:spcBef>
                <a:spcPts val="0"/>
              </a:spcBef>
              <a:spcAft>
                <a:spcPts val="0"/>
              </a:spcAft>
              <a:buFont typeface="Arial" panose="020B0604020202020204" pitchFamily="34" charset="0"/>
              <a:buChar char="•"/>
            </a:pPr>
            <a:r>
              <a:rPr lang="en-US" b="0" i="0" u="none" strike="noStrike" dirty="0">
                <a:effectLst/>
              </a:rPr>
              <a:t>The testing files are shared and perform the same validation operations, data transformation and data insertion on them.</a:t>
            </a:r>
          </a:p>
          <a:p>
            <a:pPr rtl="0" fontAlgn="base">
              <a:spcBef>
                <a:spcPts val="960"/>
              </a:spcBef>
              <a:spcAft>
                <a:spcPts val="0"/>
              </a:spcAft>
              <a:buFont typeface="Arial" panose="020B0604020202020204" pitchFamily="34" charset="0"/>
              <a:buChar char="•"/>
            </a:pPr>
            <a:r>
              <a:rPr lang="en-US" b="0" i="0" u="none" strike="noStrike" dirty="0">
                <a:effectLst/>
              </a:rPr>
              <a:t>The accumulated data from database is exported in csv format for prediction.</a:t>
            </a:r>
          </a:p>
          <a:p>
            <a:pPr rtl="0" fontAlgn="base">
              <a:spcBef>
                <a:spcPts val="960"/>
              </a:spcBef>
              <a:spcAft>
                <a:spcPts val="0"/>
              </a:spcAft>
              <a:buFont typeface="Arial" panose="020B0604020202020204" pitchFamily="34" charset="0"/>
              <a:buChar char="•"/>
            </a:pPr>
            <a:r>
              <a:rPr lang="en-US" b="0" i="0" u="none" strike="noStrike" dirty="0">
                <a:effectLst/>
              </a:rPr>
              <a:t>We perform data pre-processing techniques in it.</a:t>
            </a:r>
            <a:br>
              <a:rPr lang="en-US" b="0" dirty="0">
                <a:effectLst/>
              </a:rPr>
            </a:br>
            <a:endParaRPr lang="en-US" dirty="0"/>
          </a:p>
        </p:txBody>
      </p:sp>
    </p:spTree>
    <p:extLst>
      <p:ext uri="{BB962C8B-B14F-4D97-AF65-F5344CB8AC3E}">
        <p14:creationId xmlns:p14="http://schemas.microsoft.com/office/powerpoint/2010/main" val="17925407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761BC0-13A8-4B4F-A31D-4340D689EC3B}"/>
              </a:ext>
            </a:extLst>
          </p:cNvPr>
          <p:cNvSpPr>
            <a:spLocks noGrp="1"/>
          </p:cNvSpPr>
          <p:nvPr>
            <p:ph idx="1"/>
          </p:nvPr>
        </p:nvSpPr>
        <p:spPr>
          <a:xfrm>
            <a:off x="1007164" y="0"/>
            <a:ext cx="11184836" cy="6858000"/>
          </a:xfrm>
        </p:spPr>
        <p:txBody>
          <a:bodyPr>
            <a:normAutofit fontScale="92500" lnSpcReduction="10000"/>
          </a:bodyPr>
          <a:lstStyle/>
          <a:p>
            <a:pPr marL="0" indent="0">
              <a:buNone/>
            </a:pPr>
            <a:r>
              <a:rPr lang="en-US" sz="4900" b="1" dirty="0">
                <a:solidFill>
                  <a:schemeClr val="bg1"/>
                </a:solidFill>
              </a:rPr>
              <a:t>Question and Answers</a:t>
            </a:r>
            <a:endParaRPr lang="en-US" sz="1000" b="1" dirty="0">
              <a:solidFill>
                <a:schemeClr val="bg1"/>
              </a:solidFill>
            </a:endParaRPr>
          </a:p>
          <a:p>
            <a:pPr marL="0" indent="0" algn="just">
              <a:lnSpc>
                <a:spcPct val="100000"/>
              </a:lnSpc>
              <a:buNone/>
            </a:pPr>
            <a:r>
              <a:rPr lang="en-US" dirty="0">
                <a:solidFill>
                  <a:schemeClr val="bg1"/>
                </a:solidFill>
              </a:rPr>
              <a:t>Q1) </a:t>
            </a:r>
            <a:r>
              <a:rPr lang="en-US" dirty="0"/>
              <a:t>Explain about project</a:t>
            </a:r>
          </a:p>
          <a:p>
            <a:pPr marL="0" indent="0" algn="just">
              <a:lnSpc>
                <a:spcPct val="100000"/>
              </a:lnSpc>
              <a:buNone/>
            </a:pPr>
            <a:r>
              <a:rPr lang="en-US" dirty="0">
                <a:solidFill>
                  <a:schemeClr val="bg1"/>
                </a:solidFill>
              </a:rPr>
              <a:t>Ans: </a:t>
            </a:r>
            <a:r>
              <a:rPr lang="en-US" dirty="0"/>
              <a:t>This project will help the users get to know which type of mushroom is good for health and which is not without having deep knowledge about it. As a data scientist I am involved in every phase of the project. My responsibility is to collect the data, importing the data as csv file, Exploratory Data Analysis, data preprocessing, model training, prediction and model deployment in the cloud.</a:t>
            </a:r>
          </a:p>
          <a:p>
            <a:pPr marL="0" indent="0" algn="just">
              <a:buNone/>
            </a:pPr>
            <a:r>
              <a:rPr lang="en-US" dirty="0">
                <a:solidFill>
                  <a:schemeClr val="bg1"/>
                </a:solidFill>
              </a:rPr>
              <a:t>Q2) </a:t>
            </a:r>
            <a:r>
              <a:rPr lang="en-US" dirty="0"/>
              <a:t>What is source and size of the data?</a:t>
            </a:r>
          </a:p>
          <a:p>
            <a:pPr marL="0" indent="0" algn="just">
              <a:spcBef>
                <a:spcPts val="0"/>
              </a:spcBef>
              <a:buNone/>
            </a:pPr>
            <a:r>
              <a:rPr lang="en-US" dirty="0">
                <a:solidFill>
                  <a:schemeClr val="bg1"/>
                </a:solidFill>
              </a:rPr>
              <a:t>Ans: </a:t>
            </a:r>
            <a:r>
              <a:rPr lang="en-US" dirty="0"/>
              <a:t>The data is taken from the Kaggle.com and the size is 374KB.</a:t>
            </a:r>
          </a:p>
          <a:p>
            <a:pPr marL="0" indent="0" algn="just">
              <a:buNone/>
            </a:pPr>
            <a:r>
              <a:rPr lang="en-US" dirty="0">
                <a:solidFill>
                  <a:schemeClr val="bg1"/>
                </a:solidFill>
              </a:rPr>
              <a:t>Q3) </a:t>
            </a:r>
            <a:r>
              <a:rPr lang="en-US" dirty="0"/>
              <a:t>What was the type of the data?</a:t>
            </a:r>
          </a:p>
          <a:p>
            <a:pPr marL="0" indent="0" algn="just">
              <a:buNone/>
            </a:pPr>
            <a:r>
              <a:rPr lang="en-US" dirty="0">
                <a:solidFill>
                  <a:schemeClr val="bg1"/>
                </a:solidFill>
              </a:rPr>
              <a:t>Ans: </a:t>
            </a:r>
            <a:r>
              <a:rPr lang="en-US" dirty="0"/>
              <a:t>The data is categorical</a:t>
            </a:r>
          </a:p>
          <a:p>
            <a:pPr marL="0" lvl="0" indent="0" algn="just" rtl="0">
              <a:spcBef>
                <a:spcPts val="0"/>
              </a:spcBef>
              <a:spcAft>
                <a:spcPts val="0"/>
              </a:spcAft>
              <a:buSzPts val="1600"/>
              <a:buNone/>
            </a:pPr>
            <a:r>
              <a:rPr lang="en-US" dirty="0">
                <a:solidFill>
                  <a:schemeClr val="bg1"/>
                </a:solidFill>
              </a:rPr>
              <a:t>Q4) </a:t>
            </a:r>
            <a:r>
              <a:rPr lang="en-US" sz="2400" dirty="0">
                <a:latin typeface="Times New Roman"/>
                <a:ea typeface="Times New Roman"/>
                <a:cs typeface="Times New Roman"/>
                <a:sym typeface="Times New Roman"/>
              </a:rPr>
              <a:t>How logs are managed?</a:t>
            </a:r>
            <a:endParaRPr lang="en-US" dirty="0"/>
          </a:p>
          <a:p>
            <a:pPr marL="0" lvl="0" indent="0" algn="just" rtl="0">
              <a:spcBef>
                <a:spcPts val="960"/>
              </a:spcBef>
              <a:spcAft>
                <a:spcPts val="0"/>
              </a:spcAft>
              <a:buSzPts val="1440"/>
              <a:buNone/>
            </a:pPr>
            <a:r>
              <a:rPr lang="en-US" dirty="0">
                <a:solidFill>
                  <a:schemeClr val="bg1"/>
                </a:solidFill>
                <a:latin typeface="Times New Roman"/>
                <a:ea typeface="Times New Roman"/>
                <a:cs typeface="Times New Roman"/>
                <a:sym typeface="Times New Roman"/>
              </a:rPr>
              <a:t>Ans: </a:t>
            </a:r>
            <a:r>
              <a:rPr lang="en-US" sz="2400" dirty="0">
                <a:latin typeface="Times New Roman"/>
                <a:ea typeface="Times New Roman"/>
                <a:cs typeface="Times New Roman"/>
                <a:sym typeface="Times New Roman"/>
              </a:rPr>
              <a:t>We are using different logs as per the steps that we follow in validation and modeling like File validation log , Data Insertion ,Model Training log , prediction log etc.</a:t>
            </a:r>
            <a:endParaRPr lang="en-US" dirty="0"/>
          </a:p>
          <a:p>
            <a:pPr marL="0" indent="0">
              <a:lnSpc>
                <a:spcPct val="100000"/>
              </a:lnSpc>
              <a:buNone/>
            </a:pPr>
            <a:r>
              <a:rPr lang="en-US" dirty="0"/>
              <a:t> </a:t>
            </a:r>
          </a:p>
          <a:p>
            <a:pPr marL="0" indent="0">
              <a:buNone/>
            </a:pPr>
            <a:endParaRPr lang="en-US" dirty="0"/>
          </a:p>
        </p:txBody>
      </p:sp>
    </p:spTree>
    <p:extLst>
      <p:ext uri="{BB962C8B-B14F-4D97-AF65-F5344CB8AC3E}">
        <p14:creationId xmlns:p14="http://schemas.microsoft.com/office/powerpoint/2010/main" val="32227512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AF24C45-4276-4015-8BEA-060E8A2BF33D}"/>
              </a:ext>
            </a:extLst>
          </p:cNvPr>
          <p:cNvSpPr>
            <a:spLocks noGrp="1"/>
          </p:cNvSpPr>
          <p:nvPr>
            <p:ph idx="1"/>
          </p:nvPr>
        </p:nvSpPr>
        <p:spPr>
          <a:xfrm>
            <a:off x="861391" y="0"/>
            <a:ext cx="11330608" cy="6858000"/>
          </a:xfrm>
        </p:spPr>
        <p:txBody>
          <a:bodyPr>
            <a:normAutofit fontScale="92500" lnSpcReduction="20000"/>
          </a:bodyPr>
          <a:lstStyle/>
          <a:p>
            <a:pPr marL="0" lvl="0" indent="0" algn="l" rtl="0">
              <a:lnSpc>
                <a:spcPct val="100000"/>
              </a:lnSpc>
              <a:spcBef>
                <a:spcPts val="960"/>
              </a:spcBef>
              <a:spcAft>
                <a:spcPts val="0"/>
              </a:spcAft>
              <a:buSzPts val="1440"/>
              <a:buNone/>
            </a:pPr>
            <a:r>
              <a:rPr lang="en-US" dirty="0">
                <a:solidFill>
                  <a:schemeClr val="bg1"/>
                </a:solidFill>
                <a:ea typeface="Times New Roman"/>
                <a:cs typeface="Times New Roman"/>
                <a:sym typeface="Times New Roman"/>
              </a:rPr>
              <a:t>Q5) </a:t>
            </a:r>
            <a:r>
              <a:rPr lang="en-US" dirty="0">
                <a:ea typeface="Times New Roman"/>
                <a:cs typeface="Times New Roman"/>
                <a:sym typeface="Times New Roman"/>
              </a:rPr>
              <a:t>What techniques were you using for data pre-processing?</a:t>
            </a:r>
            <a:endParaRPr lang="en-US" dirty="0">
              <a:sym typeface="Times New Roman"/>
            </a:endParaRPr>
          </a:p>
          <a:p>
            <a:pPr marL="0" lvl="0" indent="0" algn="l" rtl="0">
              <a:lnSpc>
                <a:spcPct val="100000"/>
              </a:lnSpc>
              <a:spcBef>
                <a:spcPts val="960"/>
              </a:spcBef>
              <a:spcAft>
                <a:spcPts val="0"/>
              </a:spcAft>
              <a:buSzPts val="1440"/>
              <a:buNone/>
            </a:pPr>
            <a:r>
              <a:rPr lang="en-US" dirty="0">
                <a:solidFill>
                  <a:schemeClr val="bg1"/>
                </a:solidFill>
                <a:ea typeface="Times New Roman"/>
                <a:cs typeface="Times New Roman"/>
                <a:sym typeface="Times New Roman"/>
              </a:rPr>
              <a:t>Ans: </a:t>
            </a:r>
            <a:r>
              <a:rPr lang="en-US" dirty="0">
                <a:ea typeface="Times New Roman"/>
                <a:cs typeface="Times New Roman"/>
                <a:sym typeface="Times New Roman"/>
              </a:rPr>
              <a:t>Following are the data pre-processing techniques used for the project.</a:t>
            </a:r>
          </a:p>
          <a:p>
            <a:pPr lvl="1">
              <a:lnSpc>
                <a:spcPct val="100000"/>
              </a:lnSpc>
              <a:spcBef>
                <a:spcPts val="960"/>
              </a:spcBef>
              <a:buSzPts val="1440"/>
            </a:pPr>
            <a:r>
              <a:rPr lang="en-US" sz="2400" dirty="0">
                <a:ea typeface="Times New Roman"/>
                <a:cs typeface="Times New Roman"/>
                <a:sym typeface="Times New Roman"/>
              </a:rPr>
              <a:t>Removing unwanted attributes.</a:t>
            </a:r>
            <a:endParaRPr lang="en-US" sz="2400" dirty="0"/>
          </a:p>
          <a:p>
            <a:pPr lvl="1">
              <a:lnSpc>
                <a:spcPct val="100000"/>
              </a:lnSpc>
              <a:spcBef>
                <a:spcPts val="960"/>
              </a:spcBef>
              <a:buSzPts val="1440"/>
            </a:pPr>
            <a:r>
              <a:rPr lang="en-US" sz="2400" dirty="0">
                <a:ea typeface="Times New Roman"/>
                <a:cs typeface="Times New Roman"/>
                <a:sym typeface="Times New Roman"/>
              </a:rPr>
              <a:t>Visualizing  relation of independent variables with each other and output variables.</a:t>
            </a:r>
            <a:endParaRPr lang="en-US" sz="2400" dirty="0"/>
          </a:p>
          <a:p>
            <a:pPr lvl="1">
              <a:lnSpc>
                <a:spcPct val="100000"/>
              </a:lnSpc>
              <a:spcBef>
                <a:spcPts val="960"/>
              </a:spcBef>
              <a:buSzPts val="1440"/>
            </a:pPr>
            <a:r>
              <a:rPr lang="en-US" sz="2400" dirty="0">
                <a:ea typeface="Times New Roman"/>
                <a:cs typeface="Times New Roman"/>
                <a:sym typeface="Times New Roman"/>
              </a:rPr>
              <a:t>Meaningless observations are converted into meaningful observation.</a:t>
            </a:r>
          </a:p>
          <a:p>
            <a:pPr lvl="1">
              <a:lnSpc>
                <a:spcPct val="100000"/>
              </a:lnSpc>
              <a:spcBef>
                <a:spcPts val="960"/>
              </a:spcBef>
              <a:buSzPts val="1440"/>
            </a:pPr>
            <a:r>
              <a:rPr lang="en-US" sz="2400" dirty="0">
                <a:ea typeface="Times New Roman"/>
                <a:cs typeface="Times New Roman"/>
                <a:sym typeface="Times New Roman"/>
              </a:rPr>
              <a:t>Converting categorical data into numeric values.</a:t>
            </a:r>
          </a:p>
          <a:p>
            <a:pPr marL="457200" lvl="1" indent="0">
              <a:lnSpc>
                <a:spcPct val="100000"/>
              </a:lnSpc>
              <a:spcBef>
                <a:spcPts val="960"/>
              </a:spcBef>
              <a:buSzPts val="1440"/>
              <a:buNone/>
            </a:pPr>
            <a:endParaRPr lang="en-US" sz="2400" dirty="0">
              <a:ea typeface="Times New Roman"/>
              <a:cs typeface="Times New Roman"/>
              <a:sym typeface="Times New Roman"/>
            </a:endParaRPr>
          </a:p>
          <a:p>
            <a:pPr marL="0" lvl="1" indent="0" algn="l" rtl="0">
              <a:lnSpc>
                <a:spcPct val="100000"/>
              </a:lnSpc>
              <a:spcBef>
                <a:spcPts val="960"/>
              </a:spcBef>
              <a:spcAft>
                <a:spcPts val="0"/>
              </a:spcAft>
              <a:buSzPts val="1440"/>
              <a:buNone/>
            </a:pPr>
            <a:r>
              <a:rPr lang="en-US" sz="2400" dirty="0">
                <a:solidFill>
                  <a:schemeClr val="bg1"/>
                </a:solidFill>
                <a:ea typeface="Times New Roman"/>
                <a:cs typeface="Times New Roman"/>
                <a:sym typeface="Times New Roman"/>
              </a:rPr>
              <a:t>Q6) </a:t>
            </a:r>
            <a:r>
              <a:rPr lang="en-US" sz="2400" dirty="0">
                <a:ea typeface="Times New Roman"/>
                <a:cs typeface="Times New Roman"/>
                <a:sym typeface="Times New Roman"/>
              </a:rPr>
              <a:t>What’s the complete flow you followed in this Project?</a:t>
            </a:r>
            <a:endParaRPr lang="en-US" sz="2400" dirty="0"/>
          </a:p>
          <a:p>
            <a:pPr marL="0" lvl="1" indent="0" algn="l" rtl="0">
              <a:lnSpc>
                <a:spcPct val="100000"/>
              </a:lnSpc>
              <a:spcBef>
                <a:spcPts val="960"/>
              </a:spcBef>
              <a:spcAft>
                <a:spcPts val="0"/>
              </a:spcAft>
              <a:buSzPts val="1440"/>
              <a:buNone/>
            </a:pPr>
            <a:r>
              <a:rPr lang="en-US" sz="2400" dirty="0">
                <a:solidFill>
                  <a:schemeClr val="bg1"/>
                </a:solidFill>
                <a:ea typeface="Times New Roman"/>
                <a:cs typeface="Times New Roman"/>
                <a:sym typeface="Times New Roman"/>
              </a:rPr>
              <a:t>Ans: </a:t>
            </a:r>
            <a:r>
              <a:rPr lang="en-US" sz="2400" dirty="0">
                <a:ea typeface="Times New Roman"/>
                <a:cs typeface="Times New Roman"/>
                <a:sym typeface="Times New Roman"/>
              </a:rPr>
              <a:t>Refer slide 6</a:t>
            </a:r>
            <a:r>
              <a:rPr lang="en-US" sz="2400" baseline="30000" dirty="0">
                <a:ea typeface="Times New Roman"/>
                <a:cs typeface="Times New Roman"/>
                <a:sym typeface="Times New Roman"/>
              </a:rPr>
              <a:t>th</a:t>
            </a:r>
            <a:r>
              <a:rPr lang="en-US" sz="2400" dirty="0">
                <a:ea typeface="Times New Roman"/>
                <a:cs typeface="Times New Roman"/>
                <a:sym typeface="Times New Roman"/>
              </a:rPr>
              <a:t>  for better Understanding</a:t>
            </a:r>
          </a:p>
          <a:p>
            <a:pPr marL="0" lvl="1" indent="0" algn="l" rtl="0">
              <a:lnSpc>
                <a:spcPct val="100000"/>
              </a:lnSpc>
              <a:spcBef>
                <a:spcPts val="960"/>
              </a:spcBef>
              <a:spcAft>
                <a:spcPts val="0"/>
              </a:spcAft>
              <a:buSzPts val="1440"/>
              <a:buNone/>
            </a:pPr>
            <a:endParaRPr lang="en-US" sz="2400" dirty="0">
              <a:ea typeface="Times New Roman"/>
              <a:cs typeface="Times New Roman"/>
              <a:sym typeface="Times New Roman"/>
            </a:endParaRPr>
          </a:p>
          <a:p>
            <a:pPr marL="0" lvl="0" indent="0" algn="l" rtl="0">
              <a:spcBef>
                <a:spcPts val="0"/>
              </a:spcBef>
              <a:spcAft>
                <a:spcPts val="0"/>
              </a:spcAft>
              <a:buSzPts val="1440"/>
              <a:buNone/>
            </a:pPr>
            <a:r>
              <a:rPr lang="en-US" dirty="0">
                <a:solidFill>
                  <a:schemeClr val="bg1"/>
                </a:solidFill>
                <a:ea typeface="Times New Roman"/>
                <a:cs typeface="Times New Roman"/>
                <a:sym typeface="Times New Roman"/>
              </a:rPr>
              <a:t>Q7) </a:t>
            </a:r>
            <a:r>
              <a:rPr lang="en-US" dirty="0">
                <a:ea typeface="Times New Roman"/>
                <a:cs typeface="Times New Roman"/>
                <a:sym typeface="Times New Roman"/>
              </a:rPr>
              <a:t>What are models were used for this project ,which model performs better and why?</a:t>
            </a:r>
          </a:p>
          <a:p>
            <a:pPr marL="0" lvl="0" indent="0" algn="l" rtl="0">
              <a:spcBef>
                <a:spcPts val="0"/>
              </a:spcBef>
              <a:spcAft>
                <a:spcPts val="0"/>
              </a:spcAft>
              <a:buSzPts val="1440"/>
              <a:buNone/>
            </a:pPr>
            <a:r>
              <a:rPr lang="en-US" sz="2400" dirty="0">
                <a:solidFill>
                  <a:schemeClr val="bg1"/>
                </a:solidFill>
              </a:rPr>
              <a:t>Ans: </a:t>
            </a:r>
            <a:r>
              <a:rPr lang="en-US" dirty="0"/>
              <a:t>F</a:t>
            </a:r>
            <a:r>
              <a:rPr lang="en-US" sz="2400" dirty="0"/>
              <a:t>or this project Decision </a:t>
            </a:r>
            <a:r>
              <a:rPr lang="en-US" dirty="0"/>
              <a:t>T</a:t>
            </a:r>
            <a:r>
              <a:rPr lang="en-US" sz="2400" dirty="0"/>
              <a:t>ree, Random Forest, </a:t>
            </a:r>
            <a:r>
              <a:rPr lang="en-US" dirty="0"/>
              <a:t>A</a:t>
            </a:r>
            <a:r>
              <a:rPr lang="en-US" sz="2400" dirty="0"/>
              <a:t>daptive boost, Gradient boost and Xtre</a:t>
            </a:r>
            <a:r>
              <a:rPr lang="en-US" dirty="0"/>
              <a:t>me gradient boosting techniques are used. Random forest model is considered as best model.</a:t>
            </a:r>
          </a:p>
          <a:p>
            <a:pPr marL="0" lvl="0" indent="0" algn="l" rtl="0">
              <a:spcBef>
                <a:spcPts val="0"/>
              </a:spcBef>
              <a:spcAft>
                <a:spcPts val="0"/>
              </a:spcAft>
              <a:buSzPts val="1440"/>
              <a:buNone/>
            </a:pPr>
            <a:r>
              <a:rPr lang="en-US" sz="2400" dirty="0"/>
              <a:t>Random forest model is used for the deployment because:</a:t>
            </a:r>
          </a:p>
          <a:p>
            <a:pPr>
              <a:spcBef>
                <a:spcPts val="0"/>
              </a:spcBef>
              <a:buSzPts val="1440"/>
            </a:pPr>
            <a:r>
              <a:rPr lang="en-US" dirty="0"/>
              <a:t>I</a:t>
            </a:r>
            <a:r>
              <a:rPr lang="en-US" sz="2400" dirty="0"/>
              <a:t>t is not overfitting.</a:t>
            </a:r>
          </a:p>
          <a:p>
            <a:pPr>
              <a:spcBef>
                <a:spcPts val="0"/>
              </a:spcBef>
              <a:buSzPts val="1440"/>
            </a:pPr>
            <a:r>
              <a:rPr lang="en-US" dirty="0"/>
              <a:t>I</a:t>
            </a:r>
            <a:r>
              <a:rPr lang="en-US" sz="2400" dirty="0"/>
              <a:t>t uses row wise and columns wise sampling therefore it is robust to both outliers and missing values.</a:t>
            </a:r>
          </a:p>
          <a:p>
            <a:pPr>
              <a:spcBef>
                <a:spcPts val="0"/>
              </a:spcBef>
              <a:buSzPts val="1440"/>
            </a:pPr>
            <a:r>
              <a:rPr lang="en-US" dirty="0"/>
              <a:t>It uses Decision tree as base model.</a:t>
            </a:r>
          </a:p>
          <a:p>
            <a:pPr>
              <a:spcBef>
                <a:spcPts val="0"/>
              </a:spcBef>
              <a:buSzPts val="1440"/>
            </a:pPr>
            <a:endParaRPr lang="en-US" dirty="0">
              <a:solidFill>
                <a:schemeClr val="bg1"/>
              </a:solidFill>
            </a:endParaRPr>
          </a:p>
          <a:p>
            <a:pPr>
              <a:spcBef>
                <a:spcPts val="0"/>
              </a:spcBef>
              <a:buSzPts val="1440"/>
            </a:pPr>
            <a:endParaRPr lang="en-US" dirty="0">
              <a:solidFill>
                <a:schemeClr val="bg1"/>
              </a:solidFill>
            </a:endParaRPr>
          </a:p>
          <a:p>
            <a:pPr>
              <a:spcBef>
                <a:spcPts val="0"/>
              </a:spcBef>
              <a:buSzPts val="1440"/>
            </a:pPr>
            <a:endParaRPr lang="en-US" sz="2400" dirty="0">
              <a:solidFill>
                <a:schemeClr val="bg1"/>
              </a:solidFill>
            </a:endParaRPr>
          </a:p>
          <a:p>
            <a:pPr>
              <a:spcBef>
                <a:spcPts val="960"/>
              </a:spcBef>
              <a:buSzPts val="1440"/>
            </a:pPr>
            <a:endParaRPr lang="en-US" sz="2400" dirty="0">
              <a:solidFill>
                <a:schemeClr val="bg1"/>
              </a:solidFill>
              <a:latin typeface="Times New Roman"/>
              <a:ea typeface="Times New Roman"/>
              <a:cs typeface="Times New Roman"/>
              <a:sym typeface="Times New Roman"/>
            </a:endParaRPr>
          </a:p>
          <a:p>
            <a:pPr marL="0" lvl="1" indent="0" algn="l" rtl="0">
              <a:lnSpc>
                <a:spcPct val="100000"/>
              </a:lnSpc>
              <a:spcBef>
                <a:spcPts val="960"/>
              </a:spcBef>
              <a:spcAft>
                <a:spcPts val="0"/>
              </a:spcAft>
              <a:buSzPts val="1440"/>
              <a:buNone/>
            </a:pPr>
            <a:endParaRPr lang="en-US" sz="2200" dirty="0">
              <a:solidFill>
                <a:schemeClr val="bg1"/>
              </a:solidFill>
              <a:latin typeface="Times New Roman"/>
              <a:ea typeface="Times New Roman"/>
              <a:cs typeface="Times New Roman"/>
              <a:sym typeface="Times New Roman"/>
            </a:endParaRPr>
          </a:p>
          <a:p>
            <a:pPr marL="0" lvl="1" indent="0" algn="l" rtl="0">
              <a:lnSpc>
                <a:spcPct val="100000"/>
              </a:lnSpc>
              <a:spcBef>
                <a:spcPts val="960"/>
              </a:spcBef>
              <a:spcAft>
                <a:spcPts val="0"/>
              </a:spcAft>
              <a:buSzPts val="1440"/>
              <a:buNone/>
            </a:pPr>
            <a:endParaRPr lang="en-US" sz="2200" dirty="0">
              <a:solidFill>
                <a:schemeClr val="bg1"/>
              </a:solidFill>
              <a:latin typeface="Times New Roman"/>
              <a:cs typeface="Times New Roman"/>
              <a:sym typeface="Times New Roman"/>
            </a:endParaRPr>
          </a:p>
          <a:p>
            <a:pPr marL="0" lvl="1" indent="0" algn="l" rtl="0">
              <a:lnSpc>
                <a:spcPct val="100000"/>
              </a:lnSpc>
              <a:spcBef>
                <a:spcPts val="960"/>
              </a:spcBef>
              <a:spcAft>
                <a:spcPts val="0"/>
              </a:spcAft>
              <a:buSzPts val="1440"/>
              <a:buNone/>
            </a:pPr>
            <a:endParaRPr lang="en-US" sz="2200" dirty="0">
              <a:solidFill>
                <a:schemeClr val="bg1"/>
              </a:solidFill>
            </a:endParaRPr>
          </a:p>
          <a:p>
            <a:pPr marL="457200" lvl="1" indent="0">
              <a:spcBef>
                <a:spcPts val="960"/>
              </a:spcBef>
              <a:buSzPts val="1440"/>
              <a:buNone/>
            </a:pPr>
            <a:endParaRPr lang="en-US" sz="2200" dirty="0">
              <a:solidFill>
                <a:schemeClr val="bg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9472477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F70C6D5-6332-4D22-A46F-32228C800AAB}"/>
              </a:ext>
            </a:extLst>
          </p:cNvPr>
          <p:cNvSpPr>
            <a:spLocks noGrp="1"/>
          </p:cNvSpPr>
          <p:nvPr>
            <p:ph idx="1"/>
          </p:nvPr>
        </p:nvSpPr>
        <p:spPr>
          <a:xfrm>
            <a:off x="1033670" y="0"/>
            <a:ext cx="11158330" cy="6858000"/>
          </a:xfrm>
        </p:spPr>
        <p:txBody>
          <a:bodyPr>
            <a:normAutofit/>
          </a:bodyPr>
          <a:lstStyle/>
          <a:p>
            <a:pPr marL="0" indent="0" algn="just">
              <a:lnSpc>
                <a:spcPct val="100000"/>
              </a:lnSpc>
              <a:buNone/>
            </a:pPr>
            <a:r>
              <a:rPr lang="en-US" dirty="0">
                <a:solidFill>
                  <a:schemeClr val="bg1"/>
                </a:solidFill>
              </a:rPr>
              <a:t>Q8) </a:t>
            </a:r>
            <a:r>
              <a:rPr lang="en-US" dirty="0"/>
              <a:t>What is confusion metrics?</a:t>
            </a:r>
          </a:p>
          <a:p>
            <a:pPr marL="0" indent="0" algn="just">
              <a:lnSpc>
                <a:spcPct val="100000"/>
              </a:lnSpc>
              <a:buNone/>
            </a:pPr>
            <a:r>
              <a:rPr lang="en-US" dirty="0">
                <a:solidFill>
                  <a:schemeClr val="bg1"/>
                </a:solidFill>
              </a:rPr>
              <a:t>Ans: </a:t>
            </a:r>
            <a:r>
              <a:rPr lang="en-US" dirty="0"/>
              <a:t>A confusion metrics is the table which is used to measure the performance of the classification algorithm for supervised learning. Actual value and the predicted value are the two parameters used in confusion metrics.</a:t>
            </a:r>
          </a:p>
          <a:p>
            <a:pPr marL="0" indent="0" algn="just">
              <a:lnSpc>
                <a:spcPct val="100000"/>
              </a:lnSpc>
              <a:buNone/>
            </a:pPr>
            <a:r>
              <a:rPr lang="en-US" dirty="0">
                <a:solidFill>
                  <a:schemeClr val="bg1"/>
                </a:solidFill>
              </a:rPr>
              <a:t>Q9) </a:t>
            </a:r>
            <a:r>
              <a:rPr lang="en-US" dirty="0"/>
              <a:t>Briefly explain about under fitting and overfitting.</a:t>
            </a:r>
          </a:p>
          <a:p>
            <a:pPr marL="0" indent="0" algn="just">
              <a:lnSpc>
                <a:spcPct val="100000"/>
              </a:lnSpc>
              <a:buNone/>
            </a:pPr>
            <a:r>
              <a:rPr lang="en-US" dirty="0">
                <a:solidFill>
                  <a:schemeClr val="bg1"/>
                </a:solidFill>
              </a:rPr>
              <a:t>Ans: </a:t>
            </a:r>
            <a:r>
              <a:rPr lang="en-US" dirty="0"/>
              <a:t>If the machine learning model does not performs well on both training set and test set then it is under fitting problem. To overcome from this problem we use regularization techniques.</a:t>
            </a:r>
          </a:p>
          <a:p>
            <a:pPr marL="0" indent="0" algn="just">
              <a:lnSpc>
                <a:spcPct val="100000"/>
              </a:lnSpc>
              <a:buNone/>
            </a:pPr>
            <a:r>
              <a:rPr lang="en-US" dirty="0"/>
              <a:t>If the machine learning model performs well on training set and does not perform well on the test set then it is called as overfitting. </a:t>
            </a:r>
          </a:p>
          <a:p>
            <a:pPr marL="0" indent="0" algn="just">
              <a:lnSpc>
                <a:spcPct val="100000"/>
              </a:lnSpc>
              <a:buNone/>
            </a:pPr>
            <a:r>
              <a:rPr lang="en-US" dirty="0"/>
              <a:t>Reasons for overfitting</a:t>
            </a:r>
          </a:p>
          <a:p>
            <a:pPr algn="just">
              <a:lnSpc>
                <a:spcPct val="100000"/>
              </a:lnSpc>
            </a:pPr>
            <a:r>
              <a:rPr lang="en-US" dirty="0"/>
              <a:t>Small dataset with more number of parameters.</a:t>
            </a:r>
          </a:p>
          <a:p>
            <a:pPr algn="just">
              <a:lnSpc>
                <a:spcPct val="100000"/>
              </a:lnSpc>
            </a:pPr>
            <a:r>
              <a:rPr lang="en-US" dirty="0"/>
              <a:t>Model is complex.</a:t>
            </a:r>
          </a:p>
          <a:p>
            <a:pPr algn="just">
              <a:lnSpc>
                <a:spcPct val="100000"/>
              </a:lnSpc>
            </a:pPr>
            <a:r>
              <a:rPr lang="en-US" dirty="0"/>
              <a:t>Variance is high and bias is low.</a:t>
            </a:r>
          </a:p>
          <a:p>
            <a:pPr marL="0" indent="0" algn="just">
              <a:lnSpc>
                <a:spcPct val="100000"/>
              </a:lnSpc>
              <a:buNone/>
            </a:pPr>
            <a:r>
              <a:rPr lang="en-US" dirty="0"/>
              <a:t>By using cross-validation we can avoid overfitting.  </a:t>
            </a:r>
          </a:p>
          <a:p>
            <a:pPr marL="0" indent="0">
              <a:buNone/>
            </a:pPr>
            <a:endParaRPr lang="en-US" dirty="0"/>
          </a:p>
        </p:txBody>
      </p:sp>
    </p:spTree>
    <p:extLst>
      <p:ext uri="{BB962C8B-B14F-4D97-AF65-F5344CB8AC3E}">
        <p14:creationId xmlns:p14="http://schemas.microsoft.com/office/powerpoint/2010/main" val="26351365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23382DE-7CCF-4603-8FD3-47B4C50DB3C6}"/>
              </a:ext>
            </a:extLst>
          </p:cNvPr>
          <p:cNvSpPr>
            <a:spLocks noGrp="1"/>
          </p:cNvSpPr>
          <p:nvPr>
            <p:ph idx="1"/>
          </p:nvPr>
        </p:nvSpPr>
        <p:spPr>
          <a:xfrm>
            <a:off x="1020417" y="990600"/>
            <a:ext cx="10349948" cy="4876800"/>
          </a:xfrm>
        </p:spPr>
        <p:txBody>
          <a:bodyPr/>
          <a:lstStyle/>
          <a:p>
            <a:pPr marL="0" indent="0">
              <a:buNone/>
            </a:pPr>
            <a:r>
              <a:rPr lang="en-US" dirty="0">
                <a:solidFill>
                  <a:schemeClr val="bg1"/>
                </a:solidFill>
              </a:rPr>
              <a:t>Q10) </a:t>
            </a:r>
            <a:r>
              <a:rPr lang="en-US" dirty="0"/>
              <a:t>What are the different steps of deployment process?</a:t>
            </a:r>
          </a:p>
          <a:p>
            <a:r>
              <a:rPr lang="en-US" dirty="0"/>
              <a:t>Create the pickle file of the model.</a:t>
            </a:r>
          </a:p>
          <a:p>
            <a:r>
              <a:rPr lang="en-US" dirty="0"/>
              <a:t>Create index.html, app.py, </a:t>
            </a:r>
            <a:r>
              <a:rPr lang="en-US" dirty="0" err="1"/>
              <a:t>procfile</a:t>
            </a:r>
            <a:r>
              <a:rPr lang="en-US" dirty="0"/>
              <a:t> and requirement.txt files.</a:t>
            </a:r>
          </a:p>
          <a:p>
            <a:r>
              <a:rPr lang="en-US" dirty="0"/>
              <a:t>Upload the files on GitHub with new repository.</a:t>
            </a:r>
          </a:p>
          <a:p>
            <a:r>
              <a:rPr lang="en-US" dirty="0"/>
              <a:t>Import the files on Heroku and create new application.</a:t>
            </a:r>
          </a:p>
          <a:p>
            <a:r>
              <a:rPr lang="en-US" dirty="0"/>
              <a:t>After the deployment of the branch new web application page has been created.</a:t>
            </a:r>
          </a:p>
          <a:p>
            <a:r>
              <a:rPr lang="en-US" dirty="0"/>
              <a:t>Fill the input options and click on predict button result will be displayed.</a:t>
            </a:r>
          </a:p>
        </p:txBody>
      </p:sp>
    </p:spTree>
    <p:extLst>
      <p:ext uri="{BB962C8B-B14F-4D97-AF65-F5344CB8AC3E}">
        <p14:creationId xmlns:p14="http://schemas.microsoft.com/office/powerpoint/2010/main" val="28897925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7AA830D-AFDE-41D2-ABD3-1584D40F71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TextBox 7">
            <a:extLst>
              <a:ext uri="{FF2B5EF4-FFF2-40B4-BE49-F238E27FC236}">
                <a16:creationId xmlns:a16="http://schemas.microsoft.com/office/drawing/2014/main" id="{71B4CF4F-79DC-45AF-BC3A-86EE896108AD}"/>
              </a:ext>
            </a:extLst>
          </p:cNvPr>
          <p:cNvSpPr txBox="1"/>
          <p:nvPr/>
        </p:nvSpPr>
        <p:spPr>
          <a:xfrm>
            <a:off x="251791" y="3830601"/>
            <a:ext cx="6838122" cy="1569660"/>
          </a:xfrm>
          <a:prstGeom prst="rect">
            <a:avLst/>
          </a:prstGeom>
          <a:noFill/>
        </p:spPr>
        <p:txBody>
          <a:bodyPr wrap="square" rtlCol="0">
            <a:spAutoFit/>
          </a:bodyPr>
          <a:lstStyle/>
          <a:p>
            <a:r>
              <a:rPr lang="en-US" sz="9600" b="1" dirty="0">
                <a:solidFill>
                  <a:schemeClr val="bg2"/>
                </a:solidFill>
              </a:rPr>
              <a:t>Thank You</a:t>
            </a:r>
          </a:p>
        </p:txBody>
      </p:sp>
    </p:spTree>
    <p:extLst>
      <p:ext uri="{BB962C8B-B14F-4D97-AF65-F5344CB8AC3E}">
        <p14:creationId xmlns:p14="http://schemas.microsoft.com/office/powerpoint/2010/main" val="39781877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E730694-4158-4B66-9E8F-4D4E24D209A7}"/>
              </a:ext>
            </a:extLst>
          </p:cNvPr>
          <p:cNvSpPr txBox="1"/>
          <p:nvPr/>
        </p:nvSpPr>
        <p:spPr>
          <a:xfrm>
            <a:off x="834887" y="1219200"/>
            <a:ext cx="10906539" cy="2215991"/>
          </a:xfrm>
          <a:prstGeom prst="rect">
            <a:avLst/>
          </a:prstGeom>
          <a:noFill/>
        </p:spPr>
        <p:txBody>
          <a:bodyPr wrap="square" rtlCol="0">
            <a:spAutoFit/>
          </a:bodyPr>
          <a:lstStyle/>
          <a:p>
            <a:r>
              <a:rPr lang="en-US" sz="4200" b="1" dirty="0">
                <a:solidFill>
                  <a:schemeClr val="bg1"/>
                </a:solidFill>
              </a:rPr>
              <a:t>Objective</a:t>
            </a:r>
          </a:p>
          <a:p>
            <a:endParaRPr lang="en-US" sz="2400" b="1" dirty="0"/>
          </a:p>
          <a:p>
            <a:pPr marL="571500" indent="-571500" algn="just">
              <a:buFont typeface="Arial" panose="020B0604020202020204" pitchFamily="34" charset="0"/>
              <a:buChar char="•"/>
            </a:pPr>
            <a:r>
              <a:rPr lang="en-US" sz="2400" dirty="0">
                <a:cs typeface="Calibri" panose="020F0502020204030204" pitchFamily="34" charset="0"/>
              </a:rPr>
              <a:t>The aim is to develop a application by using machine learning algorithm that will determine if a certain mushroom is edible or poison by its specifications like cap shape, cap color, gill shape, gill size etc.</a:t>
            </a:r>
          </a:p>
        </p:txBody>
      </p:sp>
    </p:spTree>
    <p:extLst>
      <p:ext uri="{BB962C8B-B14F-4D97-AF65-F5344CB8AC3E}">
        <p14:creationId xmlns:p14="http://schemas.microsoft.com/office/powerpoint/2010/main" val="31405459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D13A874-E829-451C-B7AE-F1AAB3002D63}"/>
              </a:ext>
            </a:extLst>
          </p:cNvPr>
          <p:cNvSpPr>
            <a:spLocks noGrp="1"/>
          </p:cNvSpPr>
          <p:nvPr>
            <p:ph idx="1"/>
          </p:nvPr>
        </p:nvSpPr>
        <p:spPr>
          <a:xfrm>
            <a:off x="1143000" y="1136304"/>
            <a:ext cx="9905999" cy="3541714"/>
          </a:xfrm>
        </p:spPr>
        <p:txBody>
          <a:bodyPr>
            <a:normAutofit lnSpcReduction="10000"/>
          </a:bodyPr>
          <a:lstStyle/>
          <a:p>
            <a:pPr marL="0" indent="0">
              <a:buNone/>
            </a:pPr>
            <a:r>
              <a:rPr lang="en-US" sz="4200" b="1" dirty="0">
                <a:solidFill>
                  <a:schemeClr val="bg1"/>
                </a:solidFill>
              </a:rPr>
              <a:t>Data Sharing Agreement</a:t>
            </a:r>
          </a:p>
          <a:p>
            <a:r>
              <a:rPr lang="en-US" dirty="0"/>
              <a:t>File name(mushrooms.csv)</a:t>
            </a:r>
          </a:p>
          <a:p>
            <a:r>
              <a:rPr lang="en-US" dirty="0"/>
              <a:t>Number of columns</a:t>
            </a:r>
          </a:p>
          <a:p>
            <a:r>
              <a:rPr lang="en-US" dirty="0"/>
              <a:t>Column names</a:t>
            </a:r>
          </a:p>
          <a:p>
            <a:r>
              <a:rPr lang="en-US" dirty="0"/>
              <a:t>Column details</a:t>
            </a:r>
          </a:p>
          <a:p>
            <a:r>
              <a:rPr lang="en-US" dirty="0"/>
              <a:t>Column data types</a:t>
            </a:r>
          </a:p>
        </p:txBody>
      </p:sp>
    </p:spTree>
    <p:extLst>
      <p:ext uri="{BB962C8B-B14F-4D97-AF65-F5344CB8AC3E}">
        <p14:creationId xmlns:p14="http://schemas.microsoft.com/office/powerpoint/2010/main" val="26317410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72827A-25A3-4EA0-AC76-397D16AA2463}"/>
              </a:ext>
            </a:extLst>
          </p:cNvPr>
          <p:cNvSpPr>
            <a:spLocks noGrp="1"/>
          </p:cNvSpPr>
          <p:nvPr>
            <p:ph idx="1"/>
          </p:nvPr>
        </p:nvSpPr>
        <p:spPr>
          <a:xfrm>
            <a:off x="0" y="0"/>
            <a:ext cx="12192000" cy="6858000"/>
          </a:xfrm>
        </p:spPr>
        <p:txBody>
          <a:bodyPr>
            <a:normAutofit fontScale="92500"/>
          </a:bodyPr>
          <a:lstStyle/>
          <a:p>
            <a:pPr marL="0" indent="0">
              <a:buNone/>
            </a:pPr>
            <a:r>
              <a:rPr lang="en-US" sz="4200" b="1" dirty="0">
                <a:solidFill>
                  <a:schemeClr val="bg1"/>
                </a:solidFill>
              </a:rPr>
              <a:t>Data Description:</a:t>
            </a:r>
          </a:p>
          <a:p>
            <a:pPr>
              <a:buSzPct val="70000"/>
            </a:pPr>
            <a:r>
              <a:rPr lang="en-US" dirty="0">
                <a:effectLst/>
                <a:latin typeface="Arial" panose="020B0604020202020204" pitchFamily="34" charset="0"/>
                <a:ea typeface="Times New Roman" panose="02020603050405020304" pitchFamily="18" charset="0"/>
                <a:cs typeface="Times New Roman" panose="02020603050405020304" pitchFamily="18" charset="0"/>
              </a:rPr>
              <a:t>  classes: edible=e, poisonous=p</a:t>
            </a:r>
            <a:endParaRPr lang="en-US"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dirty="0">
                <a:effectLst/>
                <a:latin typeface="Arial" panose="020B0604020202020204" pitchFamily="34" charset="0"/>
                <a:ea typeface="Times New Roman" panose="02020603050405020304" pitchFamily="18" charset="0"/>
                <a:cs typeface="Times New Roman" panose="02020603050405020304" pitchFamily="18" charset="0"/>
              </a:rPr>
              <a:t>cap-shape: bell=</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b,conical</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c,convex</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x,flat</a:t>
            </a:r>
            <a:r>
              <a:rPr lang="en-US" dirty="0">
                <a:effectLst/>
                <a:latin typeface="Arial" panose="020B0604020202020204" pitchFamily="34" charset="0"/>
                <a:ea typeface="Times New Roman" panose="02020603050405020304" pitchFamily="18" charset="0"/>
                <a:cs typeface="Times New Roman" panose="02020603050405020304" pitchFamily="18" charset="0"/>
              </a:rPr>
              <a:t>=f, knobbed=</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k,sunken</a:t>
            </a:r>
            <a:r>
              <a:rPr lang="en-US" dirty="0">
                <a:effectLst/>
                <a:latin typeface="Arial" panose="020B0604020202020204" pitchFamily="34" charset="0"/>
                <a:ea typeface="Times New Roman" panose="02020603050405020304" pitchFamily="18" charset="0"/>
                <a:cs typeface="Times New Roman" panose="02020603050405020304" pitchFamily="18" charset="0"/>
              </a:rPr>
              <a:t>=s</a:t>
            </a:r>
            <a:endParaRPr lang="en-US"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dirty="0">
                <a:effectLst/>
                <a:latin typeface="Arial" panose="020B0604020202020204" pitchFamily="34" charset="0"/>
                <a:ea typeface="Times New Roman" panose="02020603050405020304" pitchFamily="18" charset="0"/>
                <a:cs typeface="Times New Roman" panose="02020603050405020304" pitchFamily="18" charset="0"/>
              </a:rPr>
              <a:t>cap-surface: fibrous=</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f,grooves</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g,scaly</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y,smooth</a:t>
            </a:r>
            <a:r>
              <a:rPr lang="en-US" dirty="0">
                <a:effectLst/>
                <a:latin typeface="Arial" panose="020B0604020202020204" pitchFamily="34" charset="0"/>
                <a:ea typeface="Times New Roman" panose="02020603050405020304" pitchFamily="18" charset="0"/>
                <a:cs typeface="Times New Roman" panose="02020603050405020304" pitchFamily="18" charset="0"/>
              </a:rPr>
              <a:t>=s</a:t>
            </a:r>
            <a:endParaRPr lang="en-US"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dirty="0">
                <a:effectLst/>
                <a:latin typeface="Arial" panose="020B0604020202020204" pitchFamily="34" charset="0"/>
                <a:ea typeface="Times New Roman" panose="02020603050405020304" pitchFamily="18" charset="0"/>
                <a:cs typeface="Times New Roman" panose="02020603050405020304" pitchFamily="18" charset="0"/>
              </a:rPr>
              <a:t>cap-color: brown=</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n,buff</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b,cinnamon</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c,gray</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g,green</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r,pink</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p,purple</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u,red</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e,white</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w,yellow</a:t>
            </a:r>
            <a:r>
              <a:rPr lang="en-US" dirty="0">
                <a:effectLst/>
                <a:latin typeface="Arial" panose="020B0604020202020204" pitchFamily="34" charset="0"/>
                <a:ea typeface="Times New Roman" panose="02020603050405020304" pitchFamily="18" charset="0"/>
                <a:cs typeface="Times New Roman" panose="02020603050405020304" pitchFamily="18" charset="0"/>
              </a:rPr>
              <a:t>=y</a:t>
            </a:r>
            <a:endParaRPr lang="en-US"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dirty="0">
                <a:effectLst/>
                <a:latin typeface="Arial" panose="020B0604020202020204" pitchFamily="34" charset="0"/>
                <a:ea typeface="Times New Roman" panose="02020603050405020304" pitchFamily="18" charset="0"/>
                <a:cs typeface="Times New Roman" panose="02020603050405020304" pitchFamily="18" charset="0"/>
              </a:rPr>
              <a:t>bruises: bruises=</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t,no</a:t>
            </a:r>
            <a:r>
              <a:rPr lang="en-US" dirty="0">
                <a:effectLst/>
                <a:latin typeface="Arial" panose="020B0604020202020204" pitchFamily="34" charset="0"/>
                <a:ea typeface="Times New Roman" panose="02020603050405020304" pitchFamily="18" charset="0"/>
                <a:cs typeface="Times New Roman" panose="02020603050405020304" pitchFamily="18" charset="0"/>
              </a:rPr>
              <a:t>=f</a:t>
            </a:r>
            <a:endParaRPr lang="en-US"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dirty="0">
                <a:effectLst/>
                <a:latin typeface="Arial" panose="020B0604020202020204" pitchFamily="34" charset="0"/>
                <a:ea typeface="Times New Roman" panose="02020603050405020304" pitchFamily="18" charset="0"/>
                <a:cs typeface="Times New Roman" panose="02020603050405020304" pitchFamily="18" charset="0"/>
              </a:rPr>
              <a:t>odor: almond=</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a,anise</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l,creosote</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c,fishy</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y,foul</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f,musty</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m,none</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n,pungent</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p,spicy</a:t>
            </a:r>
            <a:r>
              <a:rPr lang="en-US" dirty="0">
                <a:effectLst/>
                <a:latin typeface="Arial" panose="020B0604020202020204" pitchFamily="34" charset="0"/>
                <a:ea typeface="Times New Roman" panose="02020603050405020304" pitchFamily="18" charset="0"/>
                <a:cs typeface="Times New Roman" panose="02020603050405020304" pitchFamily="18" charset="0"/>
              </a:rPr>
              <a:t>=s</a:t>
            </a:r>
            <a:endParaRPr lang="en-US"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dirty="0">
                <a:effectLst/>
                <a:latin typeface="Arial" panose="020B0604020202020204" pitchFamily="34" charset="0"/>
                <a:ea typeface="Times New Roman" panose="02020603050405020304" pitchFamily="18" charset="0"/>
                <a:cs typeface="Times New Roman" panose="02020603050405020304" pitchFamily="18" charset="0"/>
              </a:rPr>
              <a:t>gill-attachment: attached=</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a,descending</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d,free</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f,notched</a:t>
            </a:r>
            <a:r>
              <a:rPr lang="en-US" dirty="0">
                <a:effectLst/>
                <a:latin typeface="Arial" panose="020B0604020202020204" pitchFamily="34" charset="0"/>
                <a:ea typeface="Times New Roman" panose="02020603050405020304" pitchFamily="18" charset="0"/>
                <a:cs typeface="Times New Roman" panose="02020603050405020304" pitchFamily="18" charset="0"/>
              </a:rPr>
              <a:t>=n</a:t>
            </a:r>
            <a:endParaRPr lang="en-US"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dirty="0">
                <a:effectLst/>
                <a:latin typeface="Arial" panose="020B0604020202020204" pitchFamily="34" charset="0"/>
                <a:ea typeface="Times New Roman" panose="02020603050405020304" pitchFamily="18" charset="0"/>
                <a:cs typeface="Times New Roman" panose="02020603050405020304" pitchFamily="18" charset="0"/>
              </a:rPr>
              <a:t>gill-spacing: close=</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c,crowded</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w,distant</a:t>
            </a:r>
            <a:r>
              <a:rPr lang="en-US" dirty="0">
                <a:effectLst/>
                <a:latin typeface="Arial" panose="020B0604020202020204" pitchFamily="34" charset="0"/>
                <a:ea typeface="Times New Roman" panose="02020603050405020304" pitchFamily="18" charset="0"/>
                <a:cs typeface="Times New Roman" panose="02020603050405020304" pitchFamily="18" charset="0"/>
              </a:rPr>
              <a:t>=d</a:t>
            </a:r>
            <a:endParaRPr lang="en-US"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dirty="0">
                <a:effectLst/>
                <a:latin typeface="Arial" panose="020B0604020202020204" pitchFamily="34" charset="0"/>
                <a:ea typeface="Times New Roman" panose="02020603050405020304" pitchFamily="18" charset="0"/>
                <a:cs typeface="Times New Roman" panose="02020603050405020304" pitchFamily="18" charset="0"/>
              </a:rPr>
              <a:t>gill-size: broad=</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b,narrow</a:t>
            </a:r>
            <a:r>
              <a:rPr lang="en-US" dirty="0">
                <a:effectLst/>
                <a:latin typeface="Arial" panose="020B0604020202020204" pitchFamily="34" charset="0"/>
                <a:ea typeface="Times New Roman" panose="02020603050405020304" pitchFamily="18" charset="0"/>
                <a:cs typeface="Times New Roman" panose="02020603050405020304" pitchFamily="18" charset="0"/>
              </a:rPr>
              <a:t>=n</a:t>
            </a:r>
            <a:endParaRPr lang="en-US"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dirty="0">
                <a:effectLst/>
                <a:latin typeface="Arial" panose="020B0604020202020204" pitchFamily="34" charset="0"/>
                <a:ea typeface="Times New Roman" panose="02020603050405020304" pitchFamily="18" charset="0"/>
                <a:cs typeface="Times New Roman" panose="02020603050405020304" pitchFamily="18" charset="0"/>
              </a:rPr>
              <a:t>gill-color: black=</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k,brown</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n,buff</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b,chocolate</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h,gray</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g,green</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r,orange</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o,pink</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p,purple</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u,red</a:t>
            </a:r>
            <a:r>
              <a:rPr lang="en-US" dirty="0">
                <a:effectLst/>
                <a:latin typeface="Arial" panose="020B0604020202020204" pitchFamily="34" charset="0"/>
                <a:ea typeface="Times New Roman" panose="02020603050405020304" pitchFamily="18" charset="0"/>
                <a:cs typeface="Times New Roman" panose="02020603050405020304" pitchFamily="18" charset="0"/>
              </a:rPr>
              <a:t>=e, white=</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w,yellow</a:t>
            </a:r>
            <a:r>
              <a:rPr lang="en-US" dirty="0">
                <a:effectLst/>
                <a:latin typeface="Arial" panose="020B0604020202020204" pitchFamily="34" charset="0"/>
                <a:ea typeface="Times New Roman" panose="02020603050405020304" pitchFamily="18" charset="0"/>
                <a:cs typeface="Times New Roman" panose="02020603050405020304" pitchFamily="18" charset="0"/>
              </a:rPr>
              <a:t>=y</a:t>
            </a:r>
            <a:endParaRPr lang="en-US"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dirty="0">
                <a:effectLst/>
                <a:latin typeface="Arial" panose="020B0604020202020204" pitchFamily="34" charset="0"/>
                <a:ea typeface="Times New Roman" panose="02020603050405020304" pitchFamily="18" charset="0"/>
                <a:cs typeface="Times New Roman" panose="02020603050405020304" pitchFamily="18" charset="0"/>
              </a:rPr>
              <a:t>stalk-shape: enlarging=</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e,tapering</a:t>
            </a:r>
            <a:r>
              <a:rPr lang="en-US" dirty="0">
                <a:effectLst/>
                <a:latin typeface="Arial" panose="020B0604020202020204" pitchFamily="34" charset="0"/>
                <a:ea typeface="Times New Roman" panose="02020603050405020304" pitchFamily="18" charset="0"/>
                <a:cs typeface="Times New Roman" panose="02020603050405020304" pitchFamily="18" charset="0"/>
              </a:rPr>
              <a:t>=t</a:t>
            </a:r>
            <a:endParaRPr lang="en-US" dirty="0">
              <a:effectLst/>
              <a:latin typeface="Times New Roman" panose="02020603050405020304" pitchFamily="18" charset="0"/>
              <a:ea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2463364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4745677-FE93-4762-9EC7-AB4532CFDCD5}"/>
              </a:ext>
            </a:extLst>
          </p:cNvPr>
          <p:cNvSpPr>
            <a:spLocks noGrp="1"/>
          </p:cNvSpPr>
          <p:nvPr>
            <p:ph idx="1"/>
          </p:nvPr>
        </p:nvSpPr>
        <p:spPr>
          <a:xfrm>
            <a:off x="503584" y="159026"/>
            <a:ext cx="11251094" cy="6698974"/>
          </a:xfrm>
        </p:spPr>
        <p:txBody>
          <a:bodyPr>
            <a:normAutofit fontScale="92500"/>
          </a:bodyPr>
          <a:lstStyle/>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stalk-root: bulbous=</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b,club</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c,cup</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u,equal</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e,rhizomorphs</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z,rooted</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r,missing</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endParaRPr lang="en-US" sz="2400"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stalk-surface-above-ring: fibrous=</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f,scaly</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y,silky</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k,smooth</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=s</a:t>
            </a:r>
            <a:endParaRPr lang="en-US" sz="2400"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stalk-surface-below-ring: fibrous=</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f,scaly</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y,silky</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k,smooth</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=s</a:t>
            </a:r>
            <a:endParaRPr lang="en-US" sz="2400"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stalk-color-above-ring: brown=</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n,buff</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b,cinnamon</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c,gray</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g,orange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o,pink</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p,red</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e,white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w,yellow</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=y</a:t>
            </a:r>
            <a:endParaRPr lang="en-US" sz="2400"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stalk-color-below-ring: brown=</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n,buff</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b,cinnamon</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c,gray</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g,orange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o,pink</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p,red</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e,white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w,yellow</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=y</a:t>
            </a:r>
            <a:endParaRPr lang="en-US" sz="2400"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veil-type: partial=</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p,universal</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=u</a:t>
            </a:r>
            <a:endParaRPr lang="en-US" sz="2400"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veil-color: brown=</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n,orange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o,white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w,yellow</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=y</a:t>
            </a:r>
            <a:endParaRPr lang="en-US" sz="2400"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ring-number: none=</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n,one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o,two</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=t</a:t>
            </a:r>
            <a:endParaRPr lang="en-US" sz="2400"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ring-type: cobwebby=</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c,evanescent</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e,flaring</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f,large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l,none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n,pendant</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p,sheathing</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s,zone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=z</a:t>
            </a:r>
            <a:endParaRPr lang="en-US" sz="2400"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spore-print-color: black=</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k,brown</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n,buff</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b,chocolate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h,green</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r,orange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o,purple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u,white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w,yellow</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=y</a:t>
            </a:r>
            <a:endParaRPr lang="en-US" sz="2400"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population: abundant=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a,clustered</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c,numerous</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n,scattered</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s,several</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v,solitary</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=y</a:t>
            </a:r>
            <a:endParaRPr lang="en-US" sz="2400"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habitat: grasses=</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g,leaves</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l,meadows</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m,paths</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p,urban</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u,waste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w,woods</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=d</a:t>
            </a:r>
            <a:endParaRPr lang="en-US" sz="2400"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422304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756CF3C-AF56-42C4-9E53-0FB0280D28C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95461" y="1171088"/>
            <a:ext cx="8322101" cy="5280992"/>
          </a:xfrm>
        </p:spPr>
      </p:pic>
      <p:sp>
        <p:nvSpPr>
          <p:cNvPr id="3" name="TextBox 2">
            <a:extLst>
              <a:ext uri="{FF2B5EF4-FFF2-40B4-BE49-F238E27FC236}">
                <a16:creationId xmlns:a16="http://schemas.microsoft.com/office/drawing/2014/main" id="{9DC423FD-9D79-4D71-A055-3307FD75677D}"/>
              </a:ext>
            </a:extLst>
          </p:cNvPr>
          <p:cNvSpPr txBox="1"/>
          <p:nvPr/>
        </p:nvSpPr>
        <p:spPr>
          <a:xfrm>
            <a:off x="1616766" y="419172"/>
            <a:ext cx="5671930" cy="738664"/>
          </a:xfrm>
          <a:prstGeom prst="rect">
            <a:avLst/>
          </a:prstGeom>
          <a:noFill/>
        </p:spPr>
        <p:txBody>
          <a:bodyPr wrap="square" rtlCol="0">
            <a:spAutoFit/>
          </a:bodyPr>
          <a:lstStyle/>
          <a:p>
            <a:r>
              <a:rPr lang="en-US" sz="4200" dirty="0">
                <a:solidFill>
                  <a:schemeClr val="bg1"/>
                </a:solidFill>
              </a:rPr>
              <a:t>Architecture</a:t>
            </a:r>
          </a:p>
        </p:txBody>
      </p:sp>
    </p:spTree>
    <p:extLst>
      <p:ext uri="{BB962C8B-B14F-4D97-AF65-F5344CB8AC3E}">
        <p14:creationId xmlns:p14="http://schemas.microsoft.com/office/powerpoint/2010/main" val="10304388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6890347-1BEF-45F7-810E-9B851B70A60E}"/>
              </a:ext>
            </a:extLst>
          </p:cNvPr>
          <p:cNvSpPr>
            <a:spLocks noGrp="1"/>
          </p:cNvSpPr>
          <p:nvPr>
            <p:ph idx="1"/>
          </p:nvPr>
        </p:nvSpPr>
        <p:spPr>
          <a:xfrm>
            <a:off x="1035395" y="1388095"/>
            <a:ext cx="10175944" cy="3541714"/>
          </a:xfrm>
        </p:spPr>
        <p:txBody>
          <a:bodyPr/>
          <a:lstStyle/>
          <a:p>
            <a:pPr marL="0" indent="0">
              <a:buNone/>
            </a:pPr>
            <a:r>
              <a:rPr lang="en-US" sz="4200" b="1" dirty="0">
                <a:solidFill>
                  <a:schemeClr val="bg1"/>
                </a:solidFill>
              </a:rPr>
              <a:t>Data Validation</a:t>
            </a:r>
          </a:p>
          <a:p>
            <a:r>
              <a:rPr lang="en-US" dirty="0"/>
              <a:t>File name validation: File name validation as per the Data Sharing Agreement.</a:t>
            </a:r>
          </a:p>
          <a:p>
            <a:r>
              <a:rPr lang="en-US" dirty="0"/>
              <a:t>Name and number of columns: It will check for name and number of columns.</a:t>
            </a:r>
          </a:p>
          <a:p>
            <a:r>
              <a:rPr lang="en-US" dirty="0"/>
              <a:t>Data types of columns: The data type of columns are categorical.</a:t>
            </a:r>
          </a:p>
          <a:p>
            <a:r>
              <a:rPr lang="en-US" dirty="0"/>
              <a:t>Meaningless observation is converted into meaningful.</a:t>
            </a:r>
          </a:p>
        </p:txBody>
      </p:sp>
    </p:spTree>
    <p:extLst>
      <p:ext uri="{BB962C8B-B14F-4D97-AF65-F5344CB8AC3E}">
        <p14:creationId xmlns:p14="http://schemas.microsoft.com/office/powerpoint/2010/main" val="3470264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8A4E579-063A-4EA5-BE35-830918D7A22C}"/>
              </a:ext>
            </a:extLst>
          </p:cNvPr>
          <p:cNvSpPr>
            <a:spLocks noGrp="1"/>
          </p:cNvSpPr>
          <p:nvPr>
            <p:ph idx="1"/>
          </p:nvPr>
        </p:nvSpPr>
        <p:spPr>
          <a:xfrm>
            <a:off x="662610" y="1388096"/>
            <a:ext cx="11105322" cy="3541714"/>
          </a:xfrm>
        </p:spPr>
        <p:txBody>
          <a:bodyPr>
            <a:normAutofit lnSpcReduction="10000"/>
          </a:bodyPr>
          <a:lstStyle/>
          <a:p>
            <a:pPr marL="0" indent="0">
              <a:buNone/>
            </a:pPr>
            <a:r>
              <a:rPr lang="en-US" sz="4200" b="1" dirty="0">
                <a:solidFill>
                  <a:schemeClr val="bg1"/>
                </a:solidFill>
              </a:rPr>
              <a:t>EDA, Data Preprocessing and Model Training</a:t>
            </a:r>
          </a:p>
          <a:p>
            <a:r>
              <a:rPr lang="en-US" dirty="0"/>
              <a:t>Number of rows and columns.</a:t>
            </a:r>
          </a:p>
          <a:p>
            <a:r>
              <a:rPr lang="en-US" dirty="0"/>
              <a:t>Graphical representation.</a:t>
            </a:r>
          </a:p>
          <a:p>
            <a:r>
              <a:rPr lang="en-US" dirty="0"/>
              <a:t>Converting categorical columns into numerical columns using label encoding method.</a:t>
            </a:r>
          </a:p>
          <a:p>
            <a:r>
              <a:rPr lang="en-US" dirty="0"/>
              <a:t>Train and test split of the data.</a:t>
            </a:r>
          </a:p>
          <a:p>
            <a:r>
              <a:rPr lang="en-US" dirty="0"/>
              <a:t>Model training and testing.</a:t>
            </a:r>
          </a:p>
          <a:p>
            <a:endParaRPr lang="en-US" dirty="0"/>
          </a:p>
        </p:txBody>
      </p:sp>
    </p:spTree>
    <p:extLst>
      <p:ext uri="{BB962C8B-B14F-4D97-AF65-F5344CB8AC3E}">
        <p14:creationId xmlns:p14="http://schemas.microsoft.com/office/powerpoint/2010/main" val="25351636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E9F463-032A-44D9-8116-85ED73C1B204}"/>
              </a:ext>
            </a:extLst>
          </p:cNvPr>
          <p:cNvSpPr>
            <a:spLocks noGrp="1"/>
          </p:cNvSpPr>
          <p:nvPr>
            <p:ph idx="1"/>
          </p:nvPr>
        </p:nvSpPr>
        <p:spPr>
          <a:xfrm>
            <a:off x="1143000" y="1295331"/>
            <a:ext cx="9905999" cy="3541714"/>
          </a:xfrm>
        </p:spPr>
        <p:txBody>
          <a:bodyPr/>
          <a:lstStyle/>
          <a:p>
            <a:pPr marL="0" indent="0" algn="just">
              <a:buNone/>
            </a:pPr>
            <a:r>
              <a:rPr lang="en-US" sz="4200" b="1" dirty="0">
                <a:solidFill>
                  <a:schemeClr val="bg1"/>
                </a:solidFill>
              </a:rPr>
              <a:t>Model Selection</a:t>
            </a:r>
          </a:p>
          <a:p>
            <a:pPr algn="just"/>
            <a:r>
              <a:rPr lang="en-US" dirty="0"/>
              <a:t>Compute metrics for model evaluation.</a:t>
            </a:r>
          </a:p>
          <a:p>
            <a:pPr algn="just"/>
            <a:r>
              <a:rPr lang="en-US" dirty="0"/>
              <a:t>Compute AUC value for each model.</a:t>
            </a:r>
          </a:p>
          <a:p>
            <a:pPr algn="just"/>
            <a:r>
              <a:rPr lang="en-US" dirty="0"/>
              <a:t>After testing several classification algorithms and comparing there performance, Random Forest is selected for model building with 100% accuracy.</a:t>
            </a:r>
          </a:p>
          <a:p>
            <a:pPr marL="0" indent="0">
              <a:buNone/>
            </a:pPr>
            <a:endParaRPr lang="en-US" dirty="0"/>
          </a:p>
        </p:txBody>
      </p:sp>
    </p:spTree>
    <p:extLst>
      <p:ext uri="{BB962C8B-B14F-4D97-AF65-F5344CB8AC3E}">
        <p14:creationId xmlns:p14="http://schemas.microsoft.com/office/powerpoint/2010/main" val="230999247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482</TotalTime>
  <Words>1344</Words>
  <Application>Microsoft Office PowerPoint</Application>
  <PresentationFormat>Widescreen</PresentationFormat>
  <Paragraphs>105</Paragraphs>
  <Slides>15</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15</vt:i4>
      </vt:variant>
    </vt:vector>
  </HeadingPairs>
  <TitlesOfParts>
    <vt:vector size="23" baseType="lpstr">
      <vt:lpstr>Arial</vt:lpstr>
      <vt:lpstr>Calibri</vt:lpstr>
      <vt:lpstr>Calibri Light</vt:lpstr>
      <vt:lpstr>Symbol</vt:lpstr>
      <vt:lpstr>Times New Roman</vt:lpstr>
      <vt:lpstr>Tw Cen MT</vt:lpstr>
      <vt:lpstr>Circuit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Chetan Ullagaddi</dc:creator>
  <cp:lastModifiedBy>Chetan Ullagaddi</cp:lastModifiedBy>
  <cp:revision>16</cp:revision>
  <dcterms:created xsi:type="dcterms:W3CDTF">2021-09-28T04:54:56Z</dcterms:created>
  <dcterms:modified xsi:type="dcterms:W3CDTF">2021-09-29T04:55:49Z</dcterms:modified>
</cp:coreProperties>
</file>

<file path=docProps/thumbnail.jpeg>
</file>